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268" r:id="rId4"/>
    <p:sldId id="269" r:id="rId5"/>
    <p:sldId id="270" r:id="rId6"/>
    <p:sldId id="267" r:id="rId7"/>
    <p:sldId id="263" r:id="rId8"/>
    <p:sldId id="264" r:id="rId9"/>
    <p:sldId id="272" r:id="rId10"/>
    <p:sldId id="273" r:id="rId11"/>
    <p:sldId id="257" r:id="rId12"/>
    <p:sldId id="274" r:id="rId13"/>
    <p:sldId id="271" r:id="rId14"/>
    <p:sldId id="275" r:id="rId15"/>
    <p:sldId id="276"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38" autoAdjust="0"/>
    <p:restoredTop sz="94660"/>
  </p:normalViewPr>
  <p:slideViewPr>
    <p:cSldViewPr snapToGrid="0">
      <p:cViewPr varScale="1">
        <p:scale>
          <a:sx n="128" d="100"/>
          <a:sy n="128" d="100"/>
        </p:scale>
        <p:origin x="568" y="176"/>
      </p:cViewPr>
      <p:guideLst/>
    </p:cSldViewPr>
  </p:slideViewPr>
  <p:notesTextViewPr>
    <p:cViewPr>
      <p:scale>
        <a:sx n="1" d="1"/>
        <a:sy n="1" d="1"/>
      </p:scale>
      <p:origin x="0" y="0"/>
    </p:cViewPr>
  </p:notesTextViewPr>
  <p:sorterViewPr>
    <p:cViewPr>
      <p:scale>
        <a:sx n="111" d="100"/>
        <a:sy n="111"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7D95C-275F-C94C-9E75-DF6193B68BE9}" type="datetimeFigureOut">
              <a:rPr lang="en-US" smtClean="0"/>
              <a:t>2/11/21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F1F0B-6814-5A46-B95C-F74671F426AD}" type="slidenum">
              <a:rPr lang="en-US" smtClean="0"/>
              <a:t>‹#›</a:t>
            </a:fld>
            <a:endParaRPr lang="en-US"/>
          </a:p>
        </p:txBody>
      </p:sp>
    </p:spTree>
    <p:extLst>
      <p:ext uri="{BB962C8B-B14F-4D97-AF65-F5344CB8AC3E}">
        <p14:creationId xmlns:p14="http://schemas.microsoft.com/office/powerpoint/2010/main" val="152615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F1F0B-6814-5A46-B95C-F74671F426AD}" type="slidenum">
              <a:rPr lang="en-US" smtClean="0"/>
              <a:t>1</a:t>
            </a:fld>
            <a:endParaRPr lang="en-US"/>
          </a:p>
        </p:txBody>
      </p:sp>
    </p:spTree>
    <p:extLst>
      <p:ext uri="{BB962C8B-B14F-4D97-AF65-F5344CB8AC3E}">
        <p14:creationId xmlns:p14="http://schemas.microsoft.com/office/powerpoint/2010/main" val="81752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adjudicator will review all of the information, both “good” and “bad” (remember, the “whole person”) and assess the information against the National Security Adjudicative Guidelines.</a:t>
            </a:r>
          </a:p>
          <a:p>
            <a:endParaRPr lang="en-US" dirty="0"/>
          </a:p>
          <a:p>
            <a:r>
              <a:rPr lang="en-US" dirty="0"/>
              <a:t>f there is no information that raises a security concern, the individual will usually be granted a favorable eligibility determination at the level requested by their agency.</a:t>
            </a:r>
          </a:p>
          <a:p>
            <a:endParaRPr lang="en-US" dirty="0"/>
          </a:p>
          <a:p>
            <a:r>
              <a:rPr lang="en-US" dirty="0"/>
              <a:t> If there is information that raises a security concern, the adjudicator will evaluate the adverse information and mitigating factors per the National Security Adjudicative Guidelines when making the eligibility determination.</a:t>
            </a:r>
          </a:p>
          <a:p>
            <a:endParaRPr lang="en-US" dirty="0"/>
          </a:p>
          <a:p>
            <a:r>
              <a:rPr lang="en-US" dirty="0"/>
              <a:t> If significant adverse material is identified, the case may be delayed until additional information is gathered and facts are verified. Ultimately, an unfavorable national eligibility determination may be made if the adverse information cannot be mitigated.</a:t>
            </a:r>
          </a:p>
        </p:txBody>
      </p:sp>
      <p:sp>
        <p:nvSpPr>
          <p:cNvPr id="4" name="Slide Number Placeholder 3"/>
          <p:cNvSpPr>
            <a:spLocks noGrp="1"/>
          </p:cNvSpPr>
          <p:nvPr>
            <p:ph type="sldNum" sz="quarter" idx="5"/>
          </p:nvPr>
        </p:nvSpPr>
        <p:spPr/>
        <p:txBody>
          <a:bodyPr/>
          <a:lstStyle/>
          <a:p>
            <a:fld id="{916F1F0B-6814-5A46-B95C-F74671F426AD}" type="slidenum">
              <a:rPr lang="en-US" smtClean="0"/>
              <a:t>10</a:t>
            </a:fld>
            <a:endParaRPr lang="en-US"/>
          </a:p>
        </p:txBody>
      </p:sp>
    </p:spTree>
    <p:extLst>
      <p:ext uri="{BB962C8B-B14F-4D97-AF65-F5344CB8AC3E}">
        <p14:creationId xmlns:p14="http://schemas.microsoft.com/office/powerpoint/2010/main" val="409174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adjudicative process is an examination of a sufficient period and a weighing of a number of variables of an individual’s life to make an affirmative determination that the individual is an acceptable security risk. This is known as the “whole person” concept.</a:t>
            </a:r>
          </a:p>
          <a:p>
            <a:endParaRPr lang="en-US" dirty="0"/>
          </a:p>
        </p:txBody>
      </p:sp>
      <p:sp>
        <p:nvSpPr>
          <p:cNvPr id="4" name="Slide Number Placeholder 3"/>
          <p:cNvSpPr>
            <a:spLocks noGrp="1"/>
          </p:cNvSpPr>
          <p:nvPr>
            <p:ph type="sldNum" sz="quarter" idx="5"/>
          </p:nvPr>
        </p:nvSpPr>
        <p:spPr/>
        <p:txBody>
          <a:bodyPr/>
          <a:lstStyle/>
          <a:p>
            <a:fld id="{916F1F0B-6814-5A46-B95C-F74671F426AD}" type="slidenum">
              <a:rPr lang="en-US" smtClean="0"/>
              <a:t>11</a:t>
            </a:fld>
            <a:endParaRPr lang="en-US"/>
          </a:p>
        </p:txBody>
      </p:sp>
    </p:spTree>
    <p:extLst>
      <p:ext uri="{BB962C8B-B14F-4D97-AF65-F5344CB8AC3E}">
        <p14:creationId xmlns:p14="http://schemas.microsoft.com/office/powerpoint/2010/main" val="343932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F1F0B-6814-5A46-B95C-F74671F426AD}" type="slidenum">
              <a:rPr lang="en-US" smtClean="0"/>
              <a:t>12</a:t>
            </a:fld>
            <a:endParaRPr lang="en-US"/>
          </a:p>
        </p:txBody>
      </p:sp>
    </p:spTree>
    <p:extLst>
      <p:ext uri="{BB962C8B-B14F-4D97-AF65-F5344CB8AC3E}">
        <p14:creationId xmlns:p14="http://schemas.microsoft.com/office/powerpoint/2010/main" val="203989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provide accurate, complete, and honest answers to all of the questions on your security questionnaire. Incomplete or inaccurate information can delay your eligibility determination because this information is required for processing your national security eligibility. </a:t>
            </a:r>
          </a:p>
          <a:p>
            <a:endParaRPr lang="en-US" dirty="0"/>
          </a:p>
          <a:p>
            <a:r>
              <a:rPr lang="en-US" dirty="0"/>
              <a:t>Providing false information is prohibited by law and punishable by fines and imprisonment. Remember, the information you provide will be verified during your investigation.</a:t>
            </a:r>
          </a:p>
          <a:p>
            <a:endParaRPr lang="en-US" dirty="0"/>
          </a:p>
          <a:p>
            <a:r>
              <a:rPr lang="en-US" dirty="0"/>
              <a:t>If you have any questions about what information to include in</a:t>
            </a:r>
          </a:p>
          <a:p>
            <a:r>
              <a:rPr lang="en-US" dirty="0"/>
              <a:t>your security questionnaire, see or call your security officer, and then answer the questions to the best of your ability. If you are in doubt as </a:t>
            </a:r>
            <a:r>
              <a:rPr lang="en-US" dirty="0" err="1"/>
              <a:t>towhether</a:t>
            </a:r>
            <a:r>
              <a:rPr lang="en-US" dirty="0"/>
              <a:t> you should provide certain information, it is always best practice to provide the information (and any clarification, if necessary).</a:t>
            </a:r>
          </a:p>
          <a:p>
            <a:endParaRPr lang="en-US" dirty="0"/>
          </a:p>
          <a:p>
            <a:r>
              <a:rPr lang="en-US" dirty="0"/>
              <a:t>Your omission of adverse information may be interpreted as falsification of your security form by an adjudicator, which may result in an unfavorable eligibility determination. Remember, when you sign your security form, you are certifying completeness and accuracy under penalty of prosecution for falsification.</a:t>
            </a:r>
          </a:p>
          <a:p>
            <a:endParaRPr lang="en-US" dirty="0"/>
          </a:p>
        </p:txBody>
      </p:sp>
      <p:sp>
        <p:nvSpPr>
          <p:cNvPr id="4" name="Slide Number Placeholder 3"/>
          <p:cNvSpPr>
            <a:spLocks noGrp="1"/>
          </p:cNvSpPr>
          <p:nvPr>
            <p:ph type="sldNum" sz="quarter" idx="5"/>
          </p:nvPr>
        </p:nvSpPr>
        <p:spPr/>
        <p:txBody>
          <a:bodyPr/>
          <a:lstStyle/>
          <a:p>
            <a:fld id="{916F1F0B-6814-5A46-B95C-F74671F426AD}" type="slidenum">
              <a:rPr lang="en-US" smtClean="0"/>
              <a:t>13</a:t>
            </a:fld>
            <a:endParaRPr lang="en-US"/>
          </a:p>
        </p:txBody>
      </p:sp>
    </p:spTree>
    <p:extLst>
      <p:ext uri="{BB962C8B-B14F-4D97-AF65-F5344CB8AC3E}">
        <p14:creationId xmlns:p14="http://schemas.microsoft.com/office/powerpoint/2010/main" val="424071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F1F0B-6814-5A46-B95C-F74671F426AD}" type="slidenum">
              <a:rPr lang="en-US" smtClean="0"/>
              <a:t>14</a:t>
            </a:fld>
            <a:endParaRPr lang="en-US"/>
          </a:p>
        </p:txBody>
      </p:sp>
    </p:spTree>
    <p:extLst>
      <p:ext uri="{BB962C8B-B14F-4D97-AF65-F5344CB8AC3E}">
        <p14:creationId xmlns:p14="http://schemas.microsoft.com/office/powerpoint/2010/main" val="112737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F1F0B-6814-5A46-B95C-F74671F426AD}" type="slidenum">
              <a:rPr lang="en-US" smtClean="0"/>
              <a:t>15</a:t>
            </a:fld>
            <a:endParaRPr lang="en-US"/>
          </a:p>
        </p:txBody>
      </p:sp>
    </p:spTree>
    <p:extLst>
      <p:ext uri="{BB962C8B-B14F-4D97-AF65-F5344CB8AC3E}">
        <p14:creationId xmlns:p14="http://schemas.microsoft.com/office/powerpoint/2010/main" val="276062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F1F0B-6814-5A46-B95C-F74671F426AD}" type="slidenum">
              <a:rPr lang="en-US" smtClean="0"/>
              <a:t>16</a:t>
            </a:fld>
            <a:endParaRPr lang="en-US"/>
          </a:p>
        </p:txBody>
      </p:sp>
    </p:spTree>
    <p:extLst>
      <p:ext uri="{BB962C8B-B14F-4D97-AF65-F5344CB8AC3E}">
        <p14:creationId xmlns:p14="http://schemas.microsoft.com/office/powerpoint/2010/main" val="331688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national security eligibility is a determination that a person is able and willing to safeguard classified national security information and/or occupy a national security sensitive position. The three national security clearance eligibility levels are: Confidential, Secret, and Top Secret. </a:t>
            </a:r>
          </a:p>
          <a:p>
            <a:endParaRPr lang="en-US" dirty="0"/>
          </a:p>
          <a:p>
            <a:r>
              <a:rPr lang="en-US" dirty="0"/>
              <a:t>A national security eligibility is a determination that you are eligible for access to classified information and/or eligible to hold a national security sensitive position.</a:t>
            </a:r>
          </a:p>
          <a:p>
            <a:r>
              <a:rPr lang="en-US" dirty="0"/>
              <a:t>Not everyone is granted a favorable eligibility determination. Only those reasonably determined not to be a national security risk are granted eligibility and permitted to handle classified information and/or hold a national security sensitive position.</a:t>
            </a:r>
          </a:p>
          <a:p>
            <a:endParaRPr lang="en-US" dirty="0"/>
          </a:p>
          <a:p>
            <a:r>
              <a:rPr lang="en-US" dirty="0"/>
              <a:t>The purpose of national security eligibility is to determine whether you are able and willing to safeguard classified national security information or hold a national security sensitive position, based on your loyalty, character, trustworthiness, and reliability.</a:t>
            </a:r>
          </a:p>
          <a:p>
            <a:endParaRPr lang="en-US" dirty="0"/>
          </a:p>
        </p:txBody>
      </p:sp>
      <p:sp>
        <p:nvSpPr>
          <p:cNvPr id="4" name="Slide Number Placeholder 3"/>
          <p:cNvSpPr>
            <a:spLocks noGrp="1"/>
          </p:cNvSpPr>
          <p:nvPr>
            <p:ph type="sldNum" sz="quarter" idx="5"/>
          </p:nvPr>
        </p:nvSpPr>
        <p:spPr/>
        <p:txBody>
          <a:bodyPr/>
          <a:lstStyle/>
          <a:p>
            <a:fld id="{916F1F0B-6814-5A46-B95C-F74671F426AD}" type="slidenum">
              <a:rPr lang="en-US" smtClean="0"/>
              <a:t>2</a:t>
            </a:fld>
            <a:endParaRPr lang="en-US"/>
          </a:p>
        </p:txBody>
      </p:sp>
    </p:spTree>
    <p:extLst>
      <p:ext uri="{BB962C8B-B14F-4D97-AF65-F5344CB8AC3E}">
        <p14:creationId xmlns:p14="http://schemas.microsoft.com/office/powerpoint/2010/main" val="56088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Classified information is official information or material that requires protection in the interest of national security.</a:t>
            </a:r>
          </a:p>
          <a:p>
            <a:endParaRPr lang="en-US" dirty="0"/>
          </a:p>
          <a:p>
            <a:r>
              <a:rPr lang="en-US" dirty="0"/>
              <a:t>Classified information is national security information, which means that it relates to the national defense and foreign relations of the United States.</a:t>
            </a:r>
          </a:p>
          <a:p>
            <a:r>
              <a:rPr lang="en-US" dirty="0"/>
              <a:t>If classified information is mishandled or given to the wrong person, it could harm our country’s security or that of our allies.</a:t>
            </a:r>
          </a:p>
        </p:txBody>
      </p:sp>
      <p:sp>
        <p:nvSpPr>
          <p:cNvPr id="4" name="Slide Number Placeholder 3"/>
          <p:cNvSpPr>
            <a:spLocks noGrp="1"/>
          </p:cNvSpPr>
          <p:nvPr>
            <p:ph type="sldNum" sz="quarter" idx="5"/>
          </p:nvPr>
        </p:nvSpPr>
        <p:spPr/>
        <p:txBody>
          <a:bodyPr/>
          <a:lstStyle/>
          <a:p>
            <a:fld id="{916F1F0B-6814-5A46-B95C-F74671F426AD}" type="slidenum">
              <a:rPr lang="en-US" smtClean="0"/>
              <a:t>3</a:t>
            </a:fld>
            <a:endParaRPr lang="en-US"/>
          </a:p>
        </p:txBody>
      </p:sp>
    </p:spTree>
    <p:extLst>
      <p:ext uri="{BB962C8B-B14F-4D97-AF65-F5344CB8AC3E}">
        <p14:creationId xmlns:p14="http://schemas.microsoft.com/office/powerpoint/2010/main" val="205586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security eligibility process is a procedure that helps make sure national security information is not given to people who cannot be trusted.</a:t>
            </a:r>
          </a:p>
        </p:txBody>
      </p:sp>
      <p:sp>
        <p:nvSpPr>
          <p:cNvPr id="4" name="Slide Number Placeholder 3"/>
          <p:cNvSpPr>
            <a:spLocks noGrp="1"/>
          </p:cNvSpPr>
          <p:nvPr>
            <p:ph type="sldNum" sz="quarter" idx="5"/>
          </p:nvPr>
        </p:nvSpPr>
        <p:spPr/>
        <p:txBody>
          <a:bodyPr/>
          <a:lstStyle/>
          <a:p>
            <a:fld id="{916F1F0B-6814-5A46-B95C-F74671F426AD}" type="slidenum">
              <a:rPr lang="en-US" smtClean="0"/>
              <a:t>4</a:t>
            </a:fld>
            <a:endParaRPr lang="en-US"/>
          </a:p>
        </p:txBody>
      </p:sp>
    </p:spTree>
    <p:extLst>
      <p:ext uri="{BB962C8B-B14F-4D97-AF65-F5344CB8AC3E}">
        <p14:creationId xmlns:p14="http://schemas.microsoft.com/office/powerpoint/2010/main" val="15653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F1F0B-6814-5A46-B95C-F74671F426AD}" type="slidenum">
              <a:rPr lang="en-US" smtClean="0"/>
              <a:t>5</a:t>
            </a:fld>
            <a:endParaRPr lang="en-US"/>
          </a:p>
        </p:txBody>
      </p:sp>
    </p:spTree>
    <p:extLst>
      <p:ext uri="{BB962C8B-B14F-4D97-AF65-F5344CB8AC3E}">
        <p14:creationId xmlns:p14="http://schemas.microsoft.com/office/powerpoint/2010/main" val="131605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F1F0B-6814-5A46-B95C-F74671F426AD}" type="slidenum">
              <a:rPr lang="en-US" smtClean="0"/>
              <a:t>6</a:t>
            </a:fld>
            <a:endParaRPr lang="en-US"/>
          </a:p>
        </p:txBody>
      </p:sp>
    </p:spTree>
    <p:extLst>
      <p:ext uri="{BB962C8B-B14F-4D97-AF65-F5344CB8AC3E}">
        <p14:creationId xmlns:p14="http://schemas.microsoft.com/office/powerpoint/2010/main" val="200834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prerequisite for accessing classified national security information and/or assignment to a national security sensitive position is completion and favorable adjudication of a national security background investigation.</a:t>
            </a:r>
          </a:p>
          <a:p>
            <a:endParaRPr lang="en-US" dirty="0"/>
          </a:p>
          <a:p>
            <a:r>
              <a:rPr lang="en-US" dirty="0"/>
              <a:t>The investigation is non-criminal and covers a defined period of normally no more than the last 10 years. The information collected must be sufficient to allow an affirmative or negative determination of a person’s eligibility for access to classified information and/or assignment to a national security sensitive position.</a:t>
            </a:r>
          </a:p>
        </p:txBody>
      </p:sp>
      <p:sp>
        <p:nvSpPr>
          <p:cNvPr id="4" name="Slide Number Placeholder 3"/>
          <p:cNvSpPr>
            <a:spLocks noGrp="1"/>
          </p:cNvSpPr>
          <p:nvPr>
            <p:ph type="sldNum" sz="quarter" idx="5"/>
          </p:nvPr>
        </p:nvSpPr>
        <p:spPr/>
        <p:txBody>
          <a:bodyPr/>
          <a:lstStyle/>
          <a:p>
            <a:fld id="{916F1F0B-6814-5A46-B95C-F74671F426AD}" type="slidenum">
              <a:rPr lang="en-US" smtClean="0"/>
              <a:t>7</a:t>
            </a:fld>
            <a:endParaRPr lang="en-US"/>
          </a:p>
        </p:txBody>
      </p:sp>
    </p:spTree>
    <p:extLst>
      <p:ext uri="{BB962C8B-B14F-4D97-AF65-F5344CB8AC3E}">
        <p14:creationId xmlns:p14="http://schemas.microsoft.com/office/powerpoint/2010/main" val="81628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personal information you are asked to provide depends on the level of national security eligibility for which you are being nominated.</a:t>
            </a:r>
          </a:p>
          <a:p>
            <a:endParaRPr lang="en-US" dirty="0"/>
          </a:p>
          <a:p>
            <a:r>
              <a:rPr lang="en-US" dirty="0"/>
              <a:t>Generally, you will be required to complete the same questionnaire (SF-86) for all designated national security positions; however, the type of national security eligibility for which you are nominated will determine the depth of the investigative coverage into your background. In addition, if adverse information surfaces, a deeper investigation into your background may be required.</a:t>
            </a:r>
          </a:p>
          <a:p>
            <a:endParaRPr lang="en-US" dirty="0"/>
          </a:p>
        </p:txBody>
      </p:sp>
      <p:sp>
        <p:nvSpPr>
          <p:cNvPr id="4" name="Slide Number Placeholder 3"/>
          <p:cNvSpPr>
            <a:spLocks noGrp="1"/>
          </p:cNvSpPr>
          <p:nvPr>
            <p:ph type="sldNum" sz="quarter" idx="5"/>
          </p:nvPr>
        </p:nvSpPr>
        <p:spPr/>
        <p:txBody>
          <a:bodyPr/>
          <a:lstStyle/>
          <a:p>
            <a:fld id="{916F1F0B-6814-5A46-B95C-F74671F426AD}" type="slidenum">
              <a:rPr lang="en-US" smtClean="0"/>
              <a:t>8</a:t>
            </a:fld>
            <a:endParaRPr lang="en-US"/>
          </a:p>
        </p:txBody>
      </p:sp>
    </p:spTree>
    <p:extLst>
      <p:ext uri="{BB962C8B-B14F-4D97-AF65-F5344CB8AC3E}">
        <p14:creationId xmlns:p14="http://schemas.microsoft.com/office/powerpoint/2010/main" val="234936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F1F0B-6814-5A46-B95C-F74671F426AD}" type="slidenum">
              <a:rPr lang="en-US" smtClean="0"/>
              <a:t>9</a:t>
            </a:fld>
            <a:endParaRPr lang="en-US"/>
          </a:p>
        </p:txBody>
      </p:sp>
    </p:spTree>
    <p:extLst>
      <p:ext uri="{BB962C8B-B14F-4D97-AF65-F5344CB8AC3E}">
        <p14:creationId xmlns:p14="http://schemas.microsoft.com/office/powerpoint/2010/main" val="2088668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92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0555-D2BD-4355-8A46-A50ADC28C4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46BC06-F262-4D7D-80FB-BE7118F33D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9EB5B-F6AD-4343-B9C8-CFA9C8327229}"/>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5" name="Footer Placeholder 4">
            <a:extLst>
              <a:ext uri="{FF2B5EF4-FFF2-40B4-BE49-F238E27FC236}">
                <a16:creationId xmlns:a16="http://schemas.microsoft.com/office/drawing/2014/main" id="{2DD8A3B8-5207-4C16-991C-5F1CDEE31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83295-5D71-4912-8DEE-71D30A7DD838}"/>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138286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F6756-8557-40B5-8F0B-F0E4F75D18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E7FC5-6A9D-4BA6-9F04-6ABF44A361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23522-9452-4B80-BCC2-F10D7A6E497E}"/>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5" name="Footer Placeholder 4">
            <a:extLst>
              <a:ext uri="{FF2B5EF4-FFF2-40B4-BE49-F238E27FC236}">
                <a16:creationId xmlns:a16="http://schemas.microsoft.com/office/drawing/2014/main" id="{29C07AEC-F874-48D5-898E-CDC4A84CA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DCD5F-CE91-4F05-BAAA-2EA8F78D977B}"/>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319900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4BDBAC7E-4668-4AAC-8898-D4504D2C756E}" type="datetimeFigureOut">
              <a:rPr lang="en-US" smtClean="0"/>
              <a:t>2/11/21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CF2EC5FE-70AD-4D7F-AF56-98FD307FEB43}" type="slidenum">
              <a:rPr lang="en-US" smtClean="0"/>
              <a:t>‹#›</a:t>
            </a:fld>
            <a:endParaRPr lang="en-US"/>
          </a:p>
        </p:txBody>
      </p:sp>
    </p:spTree>
    <p:extLst>
      <p:ext uri="{BB962C8B-B14F-4D97-AF65-F5344CB8AC3E}">
        <p14:creationId xmlns:p14="http://schemas.microsoft.com/office/powerpoint/2010/main" val="87333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CAA8-A509-4D13-8518-BD04A6B9569E}"/>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36CE9EE9-4789-45DF-8F78-F8461D8F8C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9033F-D3E2-4765-A43C-136CB6ED9653}"/>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5" name="Footer Placeholder 4">
            <a:extLst>
              <a:ext uri="{FF2B5EF4-FFF2-40B4-BE49-F238E27FC236}">
                <a16:creationId xmlns:a16="http://schemas.microsoft.com/office/drawing/2014/main" id="{0F3B2E64-AC63-426E-8A8D-2C07D5634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7FEFF-377C-4F74-BEBC-6742811AE268}"/>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106531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B549-BC34-44AB-B64C-770D2FB7BC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2967CB-0B87-4905-B266-8ED2DA385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A4B841-234B-4E0D-9F89-E5615309CA18}"/>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5" name="Footer Placeholder 4">
            <a:extLst>
              <a:ext uri="{FF2B5EF4-FFF2-40B4-BE49-F238E27FC236}">
                <a16:creationId xmlns:a16="http://schemas.microsoft.com/office/drawing/2014/main" id="{3BA3516A-FB65-49C4-BA45-B5E30EC79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F5C14-AFBF-43E5-B625-1D1572474DBE}"/>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17301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696A-1B57-4E4B-BD2F-0BBDA14E5E37}"/>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4FA1B089-C38A-4295-AACE-3BF1432AFF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AE967F-9419-4577-ABCF-2DD8AFB206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5C5229-7DC6-4C0D-95E6-77AD8344174F}"/>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6" name="Footer Placeholder 5">
            <a:extLst>
              <a:ext uri="{FF2B5EF4-FFF2-40B4-BE49-F238E27FC236}">
                <a16:creationId xmlns:a16="http://schemas.microsoft.com/office/drawing/2014/main" id="{1A9BABBD-1886-4455-A308-764785E07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6E009-2046-4CED-B4D1-46E812B2BC79}"/>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240897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E0F2-2180-4586-9115-6F0CA1D84E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612ABD-D914-47AB-8AC1-C74662EE8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407356-8C72-4108-BFB2-294F080446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B306B-183A-4E1D-8088-96B536FB8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9B2004-ED59-4CB2-87F4-6081C10DFE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B62B0-799E-4C2A-B784-AA7AE0B108C8}"/>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8" name="Footer Placeholder 7">
            <a:extLst>
              <a:ext uri="{FF2B5EF4-FFF2-40B4-BE49-F238E27FC236}">
                <a16:creationId xmlns:a16="http://schemas.microsoft.com/office/drawing/2014/main" id="{9BBED19D-9A48-4437-98B7-3B5D6F2D6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4A6AA5-5B59-4718-B3B7-1B2C131F8456}"/>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101830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526F-3B91-4838-A3AB-992E7E9531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51A75-9879-490B-85A7-C724E4418A55}"/>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4" name="Footer Placeholder 3">
            <a:extLst>
              <a:ext uri="{FF2B5EF4-FFF2-40B4-BE49-F238E27FC236}">
                <a16:creationId xmlns:a16="http://schemas.microsoft.com/office/drawing/2014/main" id="{E36844A2-49BD-4CAB-9E33-533D871780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DC944C-B3A9-45BC-86C5-14D9F9947FF4}"/>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305383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4E73F-1501-4011-9D36-C3F1FCCC07F6}"/>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3" name="Footer Placeholder 2">
            <a:extLst>
              <a:ext uri="{FF2B5EF4-FFF2-40B4-BE49-F238E27FC236}">
                <a16:creationId xmlns:a16="http://schemas.microsoft.com/office/drawing/2014/main" id="{5C782694-FF89-4E5F-93A2-39E615AB9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3DA765-5ACD-4999-BA6C-0C65D247948F}"/>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137148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C239-D1D1-4342-A50B-FB1EF6583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CF4438-40D7-4E25-9002-D822D19235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E21067-82C3-4893-8E29-515927E3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2F662-95A1-462A-9130-5DAF38B7BCD8}"/>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6" name="Footer Placeholder 5">
            <a:extLst>
              <a:ext uri="{FF2B5EF4-FFF2-40B4-BE49-F238E27FC236}">
                <a16:creationId xmlns:a16="http://schemas.microsoft.com/office/drawing/2014/main" id="{C07B2CAB-B168-43A8-B425-6F73EDFBC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8FBED-AF0F-48CA-AB62-F6D5D34B92BF}"/>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259385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B542-C04D-4B75-A2F6-91BE33506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4EB6D7-C0E9-4AED-9873-533071FB89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722E83-6D8B-42C2-840C-D2917CACE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D892AD-1DFB-4BFC-8919-96656943F3C8}"/>
              </a:ext>
            </a:extLst>
          </p:cNvPr>
          <p:cNvSpPr>
            <a:spLocks noGrp="1"/>
          </p:cNvSpPr>
          <p:nvPr>
            <p:ph type="dt" sz="half" idx="10"/>
          </p:nvPr>
        </p:nvSpPr>
        <p:spPr/>
        <p:txBody>
          <a:bodyPr/>
          <a:lstStyle/>
          <a:p>
            <a:fld id="{C97E0936-024B-4F1C-8BE7-644A989D3A89}" type="datetimeFigureOut">
              <a:rPr lang="en-US" smtClean="0"/>
              <a:t>2/11/21</a:t>
            </a:fld>
            <a:endParaRPr lang="en-US"/>
          </a:p>
        </p:txBody>
      </p:sp>
      <p:sp>
        <p:nvSpPr>
          <p:cNvPr id="6" name="Footer Placeholder 5">
            <a:extLst>
              <a:ext uri="{FF2B5EF4-FFF2-40B4-BE49-F238E27FC236}">
                <a16:creationId xmlns:a16="http://schemas.microsoft.com/office/drawing/2014/main" id="{A9CAB717-A41D-42D2-81FF-1D69CACCA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FCFC1-AF45-41C7-8ECB-7A7991D98D61}"/>
              </a:ext>
            </a:extLst>
          </p:cNvPr>
          <p:cNvSpPr>
            <a:spLocks noGrp="1"/>
          </p:cNvSpPr>
          <p:nvPr>
            <p:ph type="sldNum" sz="quarter" idx="12"/>
          </p:nvPr>
        </p:nvSpPr>
        <p:spPr/>
        <p:txBody>
          <a:bodyPr/>
          <a:lstStyle/>
          <a:p>
            <a:fld id="{B532BEF9-63E4-43C3-9F5B-B0C41C58537C}" type="slidenum">
              <a:rPr lang="en-US" smtClean="0"/>
              <a:t>‹#›</a:t>
            </a:fld>
            <a:endParaRPr lang="en-US"/>
          </a:p>
        </p:txBody>
      </p:sp>
    </p:spTree>
    <p:extLst>
      <p:ext uri="{BB962C8B-B14F-4D97-AF65-F5344CB8AC3E}">
        <p14:creationId xmlns:p14="http://schemas.microsoft.com/office/powerpoint/2010/main" val="54873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13A9E3-E838-4B96-B37D-850329784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1A3E6C-9090-4C9F-A5BD-C3D975E29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98925-B992-4515-B356-217E1C0284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E0936-024B-4F1C-8BE7-644A989D3A89}" type="datetimeFigureOut">
              <a:rPr lang="en-US" smtClean="0"/>
              <a:t>2/11/21</a:t>
            </a:fld>
            <a:endParaRPr lang="en-US"/>
          </a:p>
        </p:txBody>
      </p:sp>
      <p:sp>
        <p:nvSpPr>
          <p:cNvPr id="5" name="Footer Placeholder 4">
            <a:extLst>
              <a:ext uri="{FF2B5EF4-FFF2-40B4-BE49-F238E27FC236}">
                <a16:creationId xmlns:a16="http://schemas.microsoft.com/office/drawing/2014/main" id="{0725743F-B62F-4A26-981B-6A2450963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5B2337-76F1-4D0C-9BDF-534D112F78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2BEF9-63E4-43C3-9F5B-B0C41C58537C}" type="slidenum">
              <a:rPr lang="en-US" smtClean="0"/>
              <a:t>‹#›</a:t>
            </a:fld>
            <a:endParaRPr lang="en-US"/>
          </a:p>
        </p:txBody>
      </p:sp>
    </p:spTree>
    <p:extLst>
      <p:ext uri="{BB962C8B-B14F-4D97-AF65-F5344CB8AC3E}">
        <p14:creationId xmlns:p14="http://schemas.microsoft.com/office/powerpoint/2010/main" val="3154743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32E7-3DB9-4B0C-B865-7FAE0660688B}"/>
              </a:ext>
            </a:extLst>
          </p:cNvPr>
          <p:cNvSpPr>
            <a:spLocks noGrp="1"/>
          </p:cNvSpPr>
          <p:nvPr>
            <p:ph type="ctrTitle" idx="4294967295"/>
          </p:nvPr>
        </p:nvSpPr>
        <p:spPr>
          <a:xfrm>
            <a:off x="2623279" y="297903"/>
            <a:ext cx="9278911" cy="1291054"/>
          </a:xfrm>
        </p:spPr>
        <p:txBody>
          <a:bodyPr>
            <a:norm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Personnel Security Overview</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69F973A9-2F15-449D-9187-6BFFD4C1038D}"/>
              </a:ext>
            </a:extLst>
          </p:cNvPr>
          <p:cNvSpPr>
            <a:spLocks noGrp="1"/>
          </p:cNvSpPr>
          <p:nvPr>
            <p:ph type="subTitle" idx="4294967295"/>
          </p:nvPr>
        </p:nvSpPr>
        <p:spPr>
          <a:xfrm>
            <a:off x="0" y="6460762"/>
            <a:ext cx="12192000" cy="689547"/>
          </a:xfrm>
        </p:spPr>
        <p:txBody>
          <a:bodyPr>
            <a:normAutofit/>
          </a:bodyPr>
          <a:lstStyle/>
          <a:p>
            <a:pPr marL="0" indent="0" algn="ctr">
              <a:buNone/>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Kevin R. Gamache, Ph.D.  </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  Chief Research Security Officer I   The Texas A&amp;M University System</a:t>
            </a:r>
          </a:p>
        </p:txBody>
      </p:sp>
    </p:spTree>
    <p:extLst>
      <p:ext uri="{BB962C8B-B14F-4D97-AF65-F5344CB8AC3E}">
        <p14:creationId xmlns:p14="http://schemas.microsoft.com/office/powerpoint/2010/main" val="178306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AC02-A2C3-FC43-9709-363A3CD1C978}"/>
              </a:ext>
            </a:extLst>
          </p:cNvPr>
          <p:cNvSpPr>
            <a:spLocks noGrp="1"/>
          </p:cNvSpPr>
          <p:nvPr>
            <p:ph type="title"/>
          </p:nvPr>
        </p:nvSpPr>
        <p:spPr/>
        <p:txBody>
          <a:bodyPr/>
          <a:lstStyle/>
          <a:p>
            <a:r>
              <a:rPr lang="en-US" dirty="0"/>
              <a:t>What happens when the investigation is complete?</a:t>
            </a:r>
          </a:p>
        </p:txBody>
      </p:sp>
      <p:sp>
        <p:nvSpPr>
          <p:cNvPr id="3" name="Content Placeholder 2">
            <a:extLst>
              <a:ext uri="{FF2B5EF4-FFF2-40B4-BE49-F238E27FC236}">
                <a16:creationId xmlns:a16="http://schemas.microsoft.com/office/drawing/2014/main" id="{F4A31B7A-B5C1-7648-BA75-D8F22F929FE8}"/>
              </a:ext>
            </a:extLst>
          </p:cNvPr>
          <p:cNvSpPr>
            <a:spLocks noGrp="1"/>
          </p:cNvSpPr>
          <p:nvPr>
            <p:ph idx="1"/>
          </p:nvPr>
        </p:nvSpPr>
        <p:spPr/>
        <p:txBody>
          <a:bodyPr/>
          <a:lstStyle/>
          <a:p>
            <a:r>
              <a:rPr lang="en-US" dirty="0"/>
              <a:t>An adjudicator will review all of the information, both “good” and “bad” (remember, the “whole person”) and assess the information against the National Security Adjudicative Guidelines.</a:t>
            </a:r>
          </a:p>
          <a:p>
            <a:r>
              <a:rPr lang="en-US" dirty="0"/>
              <a:t>Outcomes:</a:t>
            </a:r>
          </a:p>
          <a:p>
            <a:pPr lvl="1"/>
            <a:r>
              <a:rPr lang="en-US" dirty="0"/>
              <a:t>Favorable Determination</a:t>
            </a:r>
          </a:p>
          <a:p>
            <a:pPr lvl="1"/>
            <a:r>
              <a:rPr lang="en-US" dirty="0"/>
              <a:t>Consideration of Mitigating Factors</a:t>
            </a:r>
          </a:p>
          <a:p>
            <a:pPr lvl="1"/>
            <a:r>
              <a:rPr lang="en-US" dirty="0"/>
              <a:t>Unfavorable Determination</a:t>
            </a:r>
          </a:p>
          <a:p>
            <a:endParaRPr lang="en-US" dirty="0"/>
          </a:p>
          <a:p>
            <a:endParaRPr lang="en-US" dirty="0"/>
          </a:p>
        </p:txBody>
      </p:sp>
    </p:spTree>
    <p:extLst>
      <p:ext uri="{BB962C8B-B14F-4D97-AF65-F5344CB8AC3E}">
        <p14:creationId xmlns:p14="http://schemas.microsoft.com/office/powerpoint/2010/main" val="158335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2E8369-42C6-CA44-81C8-42CE3406F984}"/>
              </a:ext>
            </a:extLst>
          </p:cNvPr>
          <p:cNvSpPr>
            <a:spLocks noGrp="1"/>
          </p:cNvSpPr>
          <p:nvPr>
            <p:ph type="title"/>
          </p:nvPr>
        </p:nvSpPr>
        <p:spPr/>
        <p:txBody>
          <a:bodyPr>
            <a:normAutofit/>
          </a:bodyPr>
          <a:lstStyle/>
          <a:p>
            <a:r>
              <a:rPr lang="en-US" sz="4000" b="1" dirty="0"/>
              <a:t>The 13 National Security Adjudicative Guidelines</a:t>
            </a:r>
          </a:p>
        </p:txBody>
      </p:sp>
      <p:sp>
        <p:nvSpPr>
          <p:cNvPr id="5" name="Content Placeholder 4">
            <a:extLst>
              <a:ext uri="{FF2B5EF4-FFF2-40B4-BE49-F238E27FC236}">
                <a16:creationId xmlns:a16="http://schemas.microsoft.com/office/drawing/2014/main" id="{7EB135B9-9207-AB49-B8EC-41B87394739D}"/>
              </a:ext>
            </a:extLst>
          </p:cNvPr>
          <p:cNvSpPr>
            <a:spLocks noGrp="1"/>
          </p:cNvSpPr>
          <p:nvPr>
            <p:ph sz="half" idx="1"/>
          </p:nvPr>
        </p:nvSpPr>
        <p:spPr/>
        <p:txBody>
          <a:bodyPr>
            <a:normAutofit/>
          </a:bodyPr>
          <a:lstStyle/>
          <a:p>
            <a:r>
              <a:rPr lang="en-US" dirty="0"/>
              <a:t>Allegiance to the United States</a:t>
            </a:r>
          </a:p>
          <a:p>
            <a:r>
              <a:rPr lang="en-US" dirty="0"/>
              <a:t>Foreign Influence</a:t>
            </a:r>
          </a:p>
          <a:p>
            <a:r>
              <a:rPr lang="en-US" dirty="0"/>
              <a:t>Foreign Preference</a:t>
            </a:r>
          </a:p>
          <a:p>
            <a:r>
              <a:rPr lang="en-US" dirty="0"/>
              <a:t>Sexual Behavior</a:t>
            </a:r>
          </a:p>
          <a:p>
            <a:r>
              <a:rPr lang="en-US" dirty="0"/>
              <a:t>Personal Conduct</a:t>
            </a:r>
          </a:p>
          <a:p>
            <a:r>
              <a:rPr lang="en-US" dirty="0"/>
              <a:t>Financial Considerations</a:t>
            </a:r>
          </a:p>
          <a:p>
            <a:r>
              <a:rPr lang="en-US" dirty="0"/>
              <a:t>Alcohol Consumption</a:t>
            </a:r>
          </a:p>
          <a:p>
            <a:endParaRPr lang="en-US" dirty="0"/>
          </a:p>
        </p:txBody>
      </p:sp>
      <p:sp>
        <p:nvSpPr>
          <p:cNvPr id="6" name="Content Placeholder 5">
            <a:extLst>
              <a:ext uri="{FF2B5EF4-FFF2-40B4-BE49-F238E27FC236}">
                <a16:creationId xmlns:a16="http://schemas.microsoft.com/office/drawing/2014/main" id="{E48C8DB9-420C-9E45-A6AA-591CEDDA1872}"/>
              </a:ext>
            </a:extLst>
          </p:cNvPr>
          <p:cNvSpPr>
            <a:spLocks noGrp="1"/>
          </p:cNvSpPr>
          <p:nvPr>
            <p:ph sz="half" idx="2"/>
          </p:nvPr>
        </p:nvSpPr>
        <p:spPr/>
        <p:txBody>
          <a:bodyPr>
            <a:normAutofit/>
          </a:bodyPr>
          <a:lstStyle/>
          <a:p>
            <a:r>
              <a:rPr lang="en-US" dirty="0"/>
              <a:t>Drug Involvement and Substance Misuse</a:t>
            </a:r>
          </a:p>
          <a:p>
            <a:r>
              <a:rPr lang="en-US" dirty="0"/>
              <a:t>Psychological Conditions</a:t>
            </a:r>
          </a:p>
          <a:p>
            <a:r>
              <a:rPr lang="en-US" dirty="0"/>
              <a:t>Criminal Conduct</a:t>
            </a:r>
          </a:p>
          <a:p>
            <a:r>
              <a:rPr lang="en-US" dirty="0"/>
              <a:t>Handling Protected Information</a:t>
            </a:r>
          </a:p>
          <a:p>
            <a:r>
              <a:rPr lang="en-US" dirty="0"/>
              <a:t>Outside Activities</a:t>
            </a:r>
          </a:p>
          <a:p>
            <a:r>
              <a:rPr lang="en-US" dirty="0"/>
              <a:t>Use of Information Technology</a:t>
            </a:r>
          </a:p>
        </p:txBody>
      </p:sp>
    </p:spTree>
    <p:extLst>
      <p:ext uri="{BB962C8B-B14F-4D97-AF65-F5344CB8AC3E}">
        <p14:creationId xmlns:p14="http://schemas.microsoft.com/office/powerpoint/2010/main" val="193667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56CB-98CB-E94E-9601-7041BFB689C1}"/>
              </a:ext>
            </a:extLst>
          </p:cNvPr>
          <p:cNvSpPr>
            <a:spLocks noGrp="1"/>
          </p:cNvSpPr>
          <p:nvPr>
            <p:ph type="title"/>
          </p:nvPr>
        </p:nvSpPr>
        <p:spPr/>
        <p:txBody>
          <a:bodyPr/>
          <a:lstStyle/>
          <a:p>
            <a:r>
              <a:rPr lang="en-US" dirty="0"/>
              <a:t>How long does the eligibility process take</a:t>
            </a:r>
          </a:p>
        </p:txBody>
      </p:sp>
      <p:sp>
        <p:nvSpPr>
          <p:cNvPr id="3" name="Content Placeholder 2">
            <a:extLst>
              <a:ext uri="{FF2B5EF4-FFF2-40B4-BE49-F238E27FC236}">
                <a16:creationId xmlns:a16="http://schemas.microsoft.com/office/drawing/2014/main" id="{5ADDDD1F-04D5-624B-98B0-A5BFC7BC364E}"/>
              </a:ext>
            </a:extLst>
          </p:cNvPr>
          <p:cNvSpPr>
            <a:spLocks noGrp="1"/>
          </p:cNvSpPr>
          <p:nvPr>
            <p:ph idx="1"/>
          </p:nvPr>
        </p:nvSpPr>
        <p:spPr/>
        <p:txBody>
          <a:bodyPr/>
          <a:lstStyle/>
          <a:p>
            <a:r>
              <a:rPr lang="en-US" dirty="0"/>
              <a:t>The completion time depends on several factors; expect the investigation to take longer if you have:</a:t>
            </a:r>
          </a:p>
          <a:p>
            <a:pPr lvl="1"/>
            <a:r>
              <a:rPr lang="en-US" dirty="0"/>
              <a:t>Lived or worked in several geographic locations or overseas</a:t>
            </a:r>
          </a:p>
          <a:p>
            <a:pPr lvl="1"/>
            <a:r>
              <a:rPr lang="en-US" dirty="0"/>
              <a:t>Traveled outside of the United States</a:t>
            </a:r>
          </a:p>
          <a:p>
            <a:pPr lvl="1"/>
            <a:r>
              <a:rPr lang="en-US" dirty="0"/>
              <a:t>Relatives who have lived or live outside of the United States</a:t>
            </a:r>
          </a:p>
          <a:p>
            <a:pPr lvl="1"/>
            <a:r>
              <a:rPr lang="en-US" dirty="0"/>
              <a:t>Background information that is difficult to obtain or involves issues that require an expansion of your case</a:t>
            </a:r>
          </a:p>
        </p:txBody>
      </p:sp>
    </p:spTree>
    <p:extLst>
      <p:ext uri="{BB962C8B-B14F-4D97-AF65-F5344CB8AC3E}">
        <p14:creationId xmlns:p14="http://schemas.microsoft.com/office/powerpoint/2010/main" val="30941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2F23-BBBB-A142-9AF5-DBAAB6CA6D46}"/>
              </a:ext>
            </a:extLst>
          </p:cNvPr>
          <p:cNvSpPr>
            <a:spLocks noGrp="1"/>
          </p:cNvSpPr>
          <p:nvPr>
            <p:ph type="title"/>
          </p:nvPr>
        </p:nvSpPr>
        <p:spPr/>
        <p:txBody>
          <a:bodyPr/>
          <a:lstStyle/>
          <a:p>
            <a:r>
              <a:rPr lang="en-US" dirty="0"/>
              <a:t>Helpful tips for completing your paperwork</a:t>
            </a:r>
          </a:p>
        </p:txBody>
      </p:sp>
      <p:sp>
        <p:nvSpPr>
          <p:cNvPr id="3" name="Content Placeholder 2">
            <a:extLst>
              <a:ext uri="{FF2B5EF4-FFF2-40B4-BE49-F238E27FC236}">
                <a16:creationId xmlns:a16="http://schemas.microsoft.com/office/drawing/2014/main" id="{CE377AF2-CCAD-2D43-B710-74F0B1721428}"/>
              </a:ext>
            </a:extLst>
          </p:cNvPr>
          <p:cNvSpPr>
            <a:spLocks noGrp="1"/>
          </p:cNvSpPr>
          <p:nvPr>
            <p:ph idx="1"/>
          </p:nvPr>
        </p:nvSpPr>
        <p:spPr/>
        <p:txBody>
          <a:bodyPr/>
          <a:lstStyle/>
          <a:p>
            <a:r>
              <a:rPr lang="en-US" dirty="0"/>
              <a:t>You must provide accurate, complete, and honest answers to all questions on your security questionnaire.</a:t>
            </a:r>
          </a:p>
          <a:p>
            <a:r>
              <a:rPr lang="en-US" dirty="0"/>
              <a:t>If you have any questions about what information to include in your security questionnaire, see or call the TAMUS/RSO.</a:t>
            </a:r>
          </a:p>
          <a:p>
            <a:r>
              <a:rPr lang="en-US" dirty="0"/>
              <a:t>Your omission of adverse information may be interpreted as falsification of your security form by an adjudicator.</a:t>
            </a:r>
          </a:p>
        </p:txBody>
      </p:sp>
    </p:spTree>
    <p:extLst>
      <p:ext uri="{BB962C8B-B14F-4D97-AF65-F5344CB8AC3E}">
        <p14:creationId xmlns:p14="http://schemas.microsoft.com/office/powerpoint/2010/main" val="3720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B4FA-D357-0C46-9F54-77406EC233E1}"/>
              </a:ext>
            </a:extLst>
          </p:cNvPr>
          <p:cNvSpPr>
            <a:spLocks noGrp="1"/>
          </p:cNvSpPr>
          <p:nvPr>
            <p:ph type="title"/>
          </p:nvPr>
        </p:nvSpPr>
        <p:spPr/>
        <p:txBody>
          <a:bodyPr/>
          <a:lstStyle/>
          <a:p>
            <a:r>
              <a:rPr lang="en-US" dirty="0"/>
              <a:t>Helpful tips for completing your paperwork</a:t>
            </a:r>
          </a:p>
        </p:txBody>
      </p:sp>
      <p:pic>
        <p:nvPicPr>
          <p:cNvPr id="6" name="Content Placeholder 5">
            <a:extLst>
              <a:ext uri="{FF2B5EF4-FFF2-40B4-BE49-F238E27FC236}">
                <a16:creationId xmlns:a16="http://schemas.microsoft.com/office/drawing/2014/main" id="{33DD676A-6CF1-E84D-8F80-DF3AE697D57D}"/>
              </a:ext>
            </a:extLst>
          </p:cNvPr>
          <p:cNvPicPr>
            <a:picLocks noGrp="1" noChangeAspect="1"/>
          </p:cNvPicPr>
          <p:nvPr>
            <p:ph sz="half" idx="1"/>
          </p:nvPr>
        </p:nvPicPr>
        <p:blipFill>
          <a:blip r:embed="rId3"/>
          <a:stretch>
            <a:fillRect/>
          </a:stretch>
        </p:blipFill>
        <p:spPr>
          <a:xfrm>
            <a:off x="1589521" y="1504349"/>
            <a:ext cx="3357682" cy="4351338"/>
          </a:xfrm>
          <a:prstGeom prst="rect">
            <a:avLst/>
          </a:prstGeom>
        </p:spPr>
      </p:pic>
      <p:pic>
        <p:nvPicPr>
          <p:cNvPr id="9" name="Content Placeholder 8">
            <a:extLst>
              <a:ext uri="{FF2B5EF4-FFF2-40B4-BE49-F238E27FC236}">
                <a16:creationId xmlns:a16="http://schemas.microsoft.com/office/drawing/2014/main" id="{06DDE9A9-56CC-EE4A-9DF9-36F41FBF0207}"/>
              </a:ext>
            </a:extLst>
          </p:cNvPr>
          <p:cNvPicPr>
            <a:picLocks noGrp="1" noChangeAspect="1"/>
          </p:cNvPicPr>
          <p:nvPr>
            <p:ph sz="half" idx="2"/>
          </p:nvPr>
        </p:nvPicPr>
        <p:blipFill>
          <a:blip r:embed="rId4"/>
          <a:stretch>
            <a:fillRect/>
          </a:stretch>
        </p:blipFill>
        <p:spPr>
          <a:xfrm>
            <a:off x="6951567" y="1597519"/>
            <a:ext cx="3355182" cy="4351338"/>
          </a:xfrm>
          <a:prstGeom prst="rect">
            <a:avLst/>
          </a:prstGeom>
        </p:spPr>
      </p:pic>
      <p:sp>
        <p:nvSpPr>
          <p:cNvPr id="10" name="Right Arrow 9">
            <a:extLst>
              <a:ext uri="{FF2B5EF4-FFF2-40B4-BE49-F238E27FC236}">
                <a16:creationId xmlns:a16="http://schemas.microsoft.com/office/drawing/2014/main" id="{2C1FF03C-962F-9C44-A15D-722DAFB26481}"/>
              </a:ext>
            </a:extLst>
          </p:cNvPr>
          <p:cNvSpPr/>
          <p:nvPr/>
        </p:nvSpPr>
        <p:spPr>
          <a:xfrm>
            <a:off x="5247075" y="2843546"/>
            <a:ext cx="1612429" cy="11709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528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E9CF-CB46-9B45-8753-F796189CC451}"/>
              </a:ext>
            </a:extLst>
          </p:cNvPr>
          <p:cNvSpPr>
            <a:spLocks noGrp="1"/>
          </p:cNvSpPr>
          <p:nvPr>
            <p:ph type="title"/>
          </p:nvPr>
        </p:nvSpPr>
        <p:spPr/>
        <p:txBody>
          <a:bodyPr/>
          <a:lstStyle/>
          <a:p>
            <a:r>
              <a:rPr lang="en-US" dirty="0"/>
              <a:t>Polygraph Requirement</a:t>
            </a:r>
          </a:p>
        </p:txBody>
      </p:sp>
      <p:pic>
        <p:nvPicPr>
          <p:cNvPr id="4098" name="Picture 2" descr="Image result for federal government polygraph test">
            <a:extLst>
              <a:ext uri="{FF2B5EF4-FFF2-40B4-BE49-F238E27FC236}">
                <a16:creationId xmlns:a16="http://schemas.microsoft.com/office/drawing/2014/main" id="{E1E2E3A2-EE72-144C-96C5-8D2E553379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07" y="1974657"/>
            <a:ext cx="6845643" cy="384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3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markMan.png">
            <a:extLst>
              <a:ext uri="{FF2B5EF4-FFF2-40B4-BE49-F238E27FC236}">
                <a16:creationId xmlns:a16="http://schemas.microsoft.com/office/drawing/2014/main" id="{FE2FB542-C742-BB46-BD24-801CEC002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760" y="-119270"/>
            <a:ext cx="6126480" cy="6126480"/>
          </a:xfrm>
          <a:prstGeom prst="rect">
            <a:avLst/>
          </a:prstGeom>
        </p:spPr>
      </p:pic>
    </p:spTree>
    <p:extLst>
      <p:ext uri="{BB962C8B-B14F-4D97-AF65-F5344CB8AC3E}">
        <p14:creationId xmlns:p14="http://schemas.microsoft.com/office/powerpoint/2010/main" val="234281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296D-C4FB-C044-BE92-FA3BF73FDF30}"/>
              </a:ext>
            </a:extLst>
          </p:cNvPr>
          <p:cNvSpPr>
            <a:spLocks noGrp="1"/>
          </p:cNvSpPr>
          <p:nvPr>
            <p:ph type="title"/>
          </p:nvPr>
        </p:nvSpPr>
        <p:spPr/>
        <p:txBody>
          <a:bodyPr/>
          <a:lstStyle/>
          <a:p>
            <a:r>
              <a:rPr lang="en-US" dirty="0"/>
              <a:t>What is a security clearance?</a:t>
            </a:r>
          </a:p>
        </p:txBody>
      </p:sp>
      <p:sp>
        <p:nvSpPr>
          <p:cNvPr id="3" name="Content Placeholder 2">
            <a:extLst>
              <a:ext uri="{FF2B5EF4-FFF2-40B4-BE49-F238E27FC236}">
                <a16:creationId xmlns:a16="http://schemas.microsoft.com/office/drawing/2014/main" id="{E3D545BA-E07A-1C4B-B815-58332D7748C8}"/>
              </a:ext>
            </a:extLst>
          </p:cNvPr>
          <p:cNvSpPr>
            <a:spLocks noGrp="1"/>
          </p:cNvSpPr>
          <p:nvPr>
            <p:ph sz="half" idx="1"/>
          </p:nvPr>
        </p:nvSpPr>
        <p:spPr/>
        <p:txBody>
          <a:bodyPr/>
          <a:lstStyle/>
          <a:p>
            <a:pPr marL="0" indent="0">
              <a:buNone/>
            </a:pPr>
            <a:r>
              <a:rPr lang="en-US" dirty="0"/>
              <a:t>A security clearance is a personnel security determination by competent authority that an individual is eligible for access to national security information and/or assignment to duties that have been designated “national security sensitive”.</a:t>
            </a:r>
          </a:p>
        </p:txBody>
      </p:sp>
      <p:pic>
        <p:nvPicPr>
          <p:cNvPr id="1028" name="Picture 4" descr="security clearance">
            <a:extLst>
              <a:ext uri="{FF2B5EF4-FFF2-40B4-BE49-F238E27FC236}">
                <a16:creationId xmlns:a16="http://schemas.microsoft.com/office/drawing/2014/main" id="{70086DF7-DD94-DC42-9847-AC386E61A42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2" y="1825625"/>
            <a:ext cx="5181600" cy="329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3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E6B0-980A-314C-AE93-56E296382C23}"/>
              </a:ext>
            </a:extLst>
          </p:cNvPr>
          <p:cNvSpPr>
            <a:spLocks noGrp="1"/>
          </p:cNvSpPr>
          <p:nvPr>
            <p:ph type="title"/>
          </p:nvPr>
        </p:nvSpPr>
        <p:spPr/>
        <p:txBody>
          <a:bodyPr/>
          <a:lstStyle/>
          <a:p>
            <a:r>
              <a:rPr lang="en-US" dirty="0"/>
              <a:t>What is classified Information</a:t>
            </a:r>
          </a:p>
        </p:txBody>
      </p:sp>
      <p:sp>
        <p:nvSpPr>
          <p:cNvPr id="3" name="Content Placeholder 2">
            <a:extLst>
              <a:ext uri="{FF2B5EF4-FFF2-40B4-BE49-F238E27FC236}">
                <a16:creationId xmlns:a16="http://schemas.microsoft.com/office/drawing/2014/main" id="{B75F2569-1E20-F847-BC4A-22B8F2F23035}"/>
              </a:ext>
            </a:extLst>
          </p:cNvPr>
          <p:cNvSpPr>
            <a:spLocks noGrp="1"/>
          </p:cNvSpPr>
          <p:nvPr>
            <p:ph sz="half" idx="1"/>
          </p:nvPr>
        </p:nvSpPr>
        <p:spPr/>
        <p:txBody>
          <a:bodyPr/>
          <a:lstStyle/>
          <a:p>
            <a:pPr marL="0" indent="0">
              <a:buNone/>
            </a:pPr>
            <a:r>
              <a:rPr lang="en-US" dirty="0"/>
              <a:t>Classified information is official information or material that requires protection in the interest of national security.</a:t>
            </a:r>
          </a:p>
          <a:p>
            <a:endParaRPr lang="en-US" dirty="0"/>
          </a:p>
          <a:p>
            <a:endParaRPr lang="en-US" dirty="0"/>
          </a:p>
        </p:txBody>
      </p:sp>
      <p:pic>
        <p:nvPicPr>
          <p:cNvPr id="5" name="Content Placeholder 4" descr="security clearance">
            <a:extLst>
              <a:ext uri="{FF2B5EF4-FFF2-40B4-BE49-F238E27FC236}">
                <a16:creationId xmlns:a16="http://schemas.microsoft.com/office/drawing/2014/main" id="{16EC1D1A-4116-9349-8622-37560C896B8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63348" y="1782305"/>
            <a:ext cx="5181600" cy="329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86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1BDB-BBDF-AD43-910A-99E7EDC3E6FD}"/>
              </a:ext>
            </a:extLst>
          </p:cNvPr>
          <p:cNvSpPr>
            <a:spLocks noGrp="1"/>
          </p:cNvSpPr>
          <p:nvPr>
            <p:ph type="title"/>
          </p:nvPr>
        </p:nvSpPr>
        <p:spPr/>
        <p:txBody>
          <a:bodyPr/>
          <a:lstStyle/>
          <a:p>
            <a:r>
              <a:rPr lang="en-US" dirty="0"/>
              <a:t>Why do we need national security eligibility determinations</a:t>
            </a:r>
          </a:p>
        </p:txBody>
      </p:sp>
      <p:sp>
        <p:nvSpPr>
          <p:cNvPr id="3" name="Content Placeholder 2">
            <a:extLst>
              <a:ext uri="{FF2B5EF4-FFF2-40B4-BE49-F238E27FC236}">
                <a16:creationId xmlns:a16="http://schemas.microsoft.com/office/drawing/2014/main" id="{0E1D90A1-ADAC-7249-AEBA-57F64DD6FCC8}"/>
              </a:ext>
            </a:extLst>
          </p:cNvPr>
          <p:cNvSpPr>
            <a:spLocks noGrp="1"/>
          </p:cNvSpPr>
          <p:nvPr>
            <p:ph idx="1"/>
          </p:nvPr>
        </p:nvSpPr>
        <p:spPr/>
        <p:txBody>
          <a:bodyPr/>
          <a:lstStyle/>
          <a:p>
            <a:r>
              <a:rPr lang="en-US" dirty="0"/>
              <a:t>To ensure that only trustworthy people have access to classified information and/or hold national security sensitive positions.</a:t>
            </a:r>
          </a:p>
          <a:p>
            <a:r>
              <a:rPr lang="en-US" dirty="0"/>
              <a:t>Common sense and personal experience tell us that not all people are equally trustworthy.</a:t>
            </a:r>
          </a:p>
          <a:p>
            <a:endParaRPr lang="en-US" dirty="0"/>
          </a:p>
          <a:p>
            <a:endParaRPr lang="en-US" dirty="0"/>
          </a:p>
        </p:txBody>
      </p:sp>
    </p:spTree>
    <p:extLst>
      <p:ext uri="{BB962C8B-B14F-4D97-AF65-F5344CB8AC3E}">
        <p14:creationId xmlns:p14="http://schemas.microsoft.com/office/powerpoint/2010/main" val="95059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96A1-6ED8-284E-B521-960F8148154C}"/>
              </a:ext>
            </a:extLst>
          </p:cNvPr>
          <p:cNvSpPr>
            <a:spLocks noGrp="1"/>
          </p:cNvSpPr>
          <p:nvPr>
            <p:ph type="title"/>
          </p:nvPr>
        </p:nvSpPr>
        <p:spPr/>
        <p:txBody>
          <a:bodyPr/>
          <a:lstStyle/>
          <a:p>
            <a:r>
              <a:rPr lang="en-US" dirty="0"/>
              <a:t>Special Sensitive Positions</a:t>
            </a:r>
          </a:p>
        </p:txBody>
      </p:sp>
      <p:sp>
        <p:nvSpPr>
          <p:cNvPr id="3" name="Content Placeholder 2">
            <a:extLst>
              <a:ext uri="{FF2B5EF4-FFF2-40B4-BE49-F238E27FC236}">
                <a16:creationId xmlns:a16="http://schemas.microsoft.com/office/drawing/2014/main" id="{3C68AF90-0F1B-4946-8D9F-64EC91BB4736}"/>
              </a:ext>
            </a:extLst>
          </p:cNvPr>
          <p:cNvSpPr>
            <a:spLocks noGrp="1"/>
          </p:cNvSpPr>
          <p:nvPr>
            <p:ph idx="1"/>
          </p:nvPr>
        </p:nvSpPr>
        <p:spPr/>
        <p:txBody>
          <a:bodyPr>
            <a:normAutofit/>
          </a:bodyPr>
          <a:lstStyle/>
          <a:p>
            <a:r>
              <a:rPr lang="en-US" dirty="0"/>
              <a:t>Access to Sensitive Compartmented Information (SCI)</a:t>
            </a:r>
          </a:p>
          <a:p>
            <a:r>
              <a:rPr lang="en-US" dirty="0"/>
              <a:t>Positions that could cause inestimable damage to the national security and/or immeasurable compromise to technologies, plans, or procedures vital to the strategic advantage of the United States</a:t>
            </a:r>
          </a:p>
          <a:p>
            <a:endParaRPr lang="en-US" dirty="0"/>
          </a:p>
        </p:txBody>
      </p:sp>
    </p:spTree>
    <p:extLst>
      <p:ext uri="{BB962C8B-B14F-4D97-AF65-F5344CB8AC3E}">
        <p14:creationId xmlns:p14="http://schemas.microsoft.com/office/powerpoint/2010/main" val="85194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E650-712E-1546-970F-5E26A0A46049}"/>
              </a:ext>
            </a:extLst>
          </p:cNvPr>
          <p:cNvSpPr>
            <a:spLocks noGrp="1"/>
          </p:cNvSpPr>
          <p:nvPr>
            <p:ph type="title"/>
          </p:nvPr>
        </p:nvSpPr>
        <p:spPr/>
        <p:txBody>
          <a:bodyPr/>
          <a:lstStyle/>
          <a:p>
            <a:r>
              <a:rPr lang="en-US" dirty="0"/>
              <a:t>What does SCI mean?</a:t>
            </a:r>
          </a:p>
        </p:txBody>
      </p:sp>
      <p:sp>
        <p:nvSpPr>
          <p:cNvPr id="3" name="Content Placeholder 2">
            <a:extLst>
              <a:ext uri="{FF2B5EF4-FFF2-40B4-BE49-F238E27FC236}">
                <a16:creationId xmlns:a16="http://schemas.microsoft.com/office/drawing/2014/main" id="{3F5FE277-E18A-8C48-B39E-06608878794A}"/>
              </a:ext>
            </a:extLst>
          </p:cNvPr>
          <p:cNvSpPr>
            <a:spLocks noGrp="1"/>
          </p:cNvSpPr>
          <p:nvPr>
            <p:ph idx="1"/>
          </p:nvPr>
        </p:nvSpPr>
        <p:spPr/>
        <p:txBody>
          <a:bodyPr>
            <a:normAutofit/>
          </a:bodyPr>
          <a:lstStyle/>
          <a:p>
            <a:r>
              <a:rPr lang="en-US" dirty="0"/>
              <a:t>Sensitive Compartmented Information (SCI), that is, information and materials that because of their sensitivity require special controls for restricted handling within intelligence collection programs. </a:t>
            </a:r>
          </a:p>
          <a:p>
            <a:r>
              <a:rPr lang="en-US" dirty="0"/>
              <a:t>Special systems of information compartmentation must be formally established, with special requirements for individuals requiring “SCI access”.</a:t>
            </a:r>
          </a:p>
        </p:txBody>
      </p:sp>
    </p:spTree>
    <p:extLst>
      <p:ext uri="{BB962C8B-B14F-4D97-AF65-F5344CB8AC3E}">
        <p14:creationId xmlns:p14="http://schemas.microsoft.com/office/powerpoint/2010/main" val="182658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F98C2-3405-3442-AB56-462C85B6E07A}"/>
              </a:ext>
            </a:extLst>
          </p:cNvPr>
          <p:cNvSpPr>
            <a:spLocks noGrp="1"/>
          </p:cNvSpPr>
          <p:nvPr>
            <p:ph type="title"/>
          </p:nvPr>
        </p:nvSpPr>
        <p:spPr>
          <a:xfrm>
            <a:off x="823036" y="405347"/>
            <a:ext cx="10515600" cy="1325563"/>
          </a:xfrm>
        </p:spPr>
        <p:txBody>
          <a:bodyPr/>
          <a:lstStyle/>
          <a:p>
            <a:r>
              <a:rPr lang="en-US" b="1" dirty="0"/>
              <a:t>Security Clearance Investigation Process</a:t>
            </a:r>
          </a:p>
        </p:txBody>
      </p:sp>
      <p:pic>
        <p:nvPicPr>
          <p:cNvPr id="35" name="Picture 34">
            <a:extLst>
              <a:ext uri="{FF2B5EF4-FFF2-40B4-BE49-F238E27FC236}">
                <a16:creationId xmlns:a16="http://schemas.microsoft.com/office/drawing/2014/main" id="{BDC99433-D269-E847-BF75-5980F21FD549}"/>
              </a:ext>
            </a:extLst>
          </p:cNvPr>
          <p:cNvPicPr>
            <a:picLocks noChangeAspect="1"/>
          </p:cNvPicPr>
          <p:nvPr/>
        </p:nvPicPr>
        <p:blipFill>
          <a:blip r:embed="rId3"/>
          <a:stretch>
            <a:fillRect/>
          </a:stretch>
        </p:blipFill>
        <p:spPr>
          <a:xfrm>
            <a:off x="823036" y="2096605"/>
            <a:ext cx="7162800" cy="3327400"/>
          </a:xfrm>
          <a:prstGeom prst="rect">
            <a:avLst/>
          </a:prstGeom>
        </p:spPr>
      </p:pic>
      <p:sp>
        <p:nvSpPr>
          <p:cNvPr id="36" name="TextBox 35">
            <a:extLst>
              <a:ext uri="{FF2B5EF4-FFF2-40B4-BE49-F238E27FC236}">
                <a16:creationId xmlns:a16="http://schemas.microsoft.com/office/drawing/2014/main" id="{33E8BC30-AB6D-6244-AAE4-4737152DB96E}"/>
              </a:ext>
            </a:extLst>
          </p:cNvPr>
          <p:cNvSpPr txBox="1"/>
          <p:nvPr/>
        </p:nvSpPr>
        <p:spPr>
          <a:xfrm>
            <a:off x="8189843" y="2955235"/>
            <a:ext cx="2477409" cy="369332"/>
          </a:xfrm>
          <a:prstGeom prst="rect">
            <a:avLst/>
          </a:prstGeom>
          <a:noFill/>
        </p:spPr>
        <p:txBody>
          <a:bodyPr wrap="none" rtlCol="0">
            <a:spAutoFit/>
          </a:bodyPr>
          <a:lstStyle/>
          <a:p>
            <a:r>
              <a:rPr lang="en-US" dirty="0"/>
              <a:t>180 days (TS), 365+ (SCI)</a:t>
            </a:r>
          </a:p>
        </p:txBody>
      </p:sp>
      <p:sp>
        <p:nvSpPr>
          <p:cNvPr id="37" name="TextBox 36">
            <a:extLst>
              <a:ext uri="{FF2B5EF4-FFF2-40B4-BE49-F238E27FC236}">
                <a16:creationId xmlns:a16="http://schemas.microsoft.com/office/drawing/2014/main" id="{F08D4412-E6F8-E94F-B75D-073D637916DC}"/>
              </a:ext>
            </a:extLst>
          </p:cNvPr>
          <p:cNvSpPr txBox="1"/>
          <p:nvPr/>
        </p:nvSpPr>
        <p:spPr>
          <a:xfrm>
            <a:off x="8189843" y="3760305"/>
            <a:ext cx="891591" cy="369332"/>
          </a:xfrm>
          <a:prstGeom prst="rect">
            <a:avLst/>
          </a:prstGeom>
          <a:noFill/>
        </p:spPr>
        <p:txBody>
          <a:bodyPr wrap="none" rtlCol="0">
            <a:spAutoFit/>
          </a:bodyPr>
          <a:lstStyle/>
          <a:p>
            <a:r>
              <a:rPr lang="en-US" dirty="0"/>
              <a:t>60 days</a:t>
            </a:r>
          </a:p>
        </p:txBody>
      </p:sp>
      <p:sp>
        <p:nvSpPr>
          <p:cNvPr id="2" name="TextBox 1">
            <a:extLst>
              <a:ext uri="{FF2B5EF4-FFF2-40B4-BE49-F238E27FC236}">
                <a16:creationId xmlns:a16="http://schemas.microsoft.com/office/drawing/2014/main" id="{CB2372B2-5F93-8044-A53E-D3141022EA38}"/>
              </a:ext>
            </a:extLst>
          </p:cNvPr>
          <p:cNvSpPr txBox="1"/>
          <p:nvPr/>
        </p:nvSpPr>
        <p:spPr>
          <a:xfrm>
            <a:off x="5678556" y="4672378"/>
            <a:ext cx="3309731" cy="646331"/>
          </a:xfrm>
          <a:prstGeom prst="rect">
            <a:avLst/>
          </a:prstGeom>
          <a:solidFill>
            <a:schemeClr val="bg1"/>
          </a:solidFill>
        </p:spPr>
        <p:txBody>
          <a:bodyPr wrap="square" rtlCol="0">
            <a:spAutoFit/>
          </a:bodyPr>
          <a:lstStyle/>
          <a:p>
            <a:r>
              <a:rPr lang="en-US" dirty="0"/>
              <a:t>Security clearance eligibility is limited to U.S. Citizens only</a:t>
            </a:r>
          </a:p>
        </p:txBody>
      </p:sp>
    </p:spTree>
    <p:extLst>
      <p:ext uri="{BB962C8B-B14F-4D97-AF65-F5344CB8AC3E}">
        <p14:creationId xmlns:p14="http://schemas.microsoft.com/office/powerpoint/2010/main" val="43455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E35F-C5AD-BC40-8646-C2729D276F8B}"/>
              </a:ext>
            </a:extLst>
          </p:cNvPr>
          <p:cNvSpPr>
            <a:spLocks noGrp="1"/>
          </p:cNvSpPr>
          <p:nvPr>
            <p:ph type="title"/>
          </p:nvPr>
        </p:nvSpPr>
        <p:spPr/>
        <p:txBody>
          <a:bodyPr/>
          <a:lstStyle/>
          <a:p>
            <a:r>
              <a:rPr lang="en-US" dirty="0"/>
              <a:t>Personnel Vetting Process</a:t>
            </a:r>
          </a:p>
        </p:txBody>
      </p:sp>
      <p:pic>
        <p:nvPicPr>
          <p:cNvPr id="3" name="Picture 2">
            <a:extLst>
              <a:ext uri="{FF2B5EF4-FFF2-40B4-BE49-F238E27FC236}">
                <a16:creationId xmlns:a16="http://schemas.microsoft.com/office/drawing/2014/main" id="{602CC885-D749-1644-B21D-CEDB1C85360D}"/>
              </a:ext>
            </a:extLst>
          </p:cNvPr>
          <p:cNvPicPr>
            <a:picLocks noChangeAspect="1"/>
          </p:cNvPicPr>
          <p:nvPr/>
        </p:nvPicPr>
        <p:blipFill>
          <a:blip r:embed="rId3"/>
          <a:stretch>
            <a:fillRect/>
          </a:stretch>
        </p:blipFill>
        <p:spPr>
          <a:xfrm>
            <a:off x="755650" y="1816786"/>
            <a:ext cx="10680700" cy="4089400"/>
          </a:xfrm>
          <a:prstGeom prst="rect">
            <a:avLst/>
          </a:prstGeom>
        </p:spPr>
      </p:pic>
    </p:spTree>
    <p:extLst>
      <p:ext uri="{BB962C8B-B14F-4D97-AF65-F5344CB8AC3E}">
        <p14:creationId xmlns:p14="http://schemas.microsoft.com/office/powerpoint/2010/main" val="389049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08CE-C34D-5C4A-AD00-AA2CC0F20303}"/>
              </a:ext>
            </a:extLst>
          </p:cNvPr>
          <p:cNvSpPr>
            <a:spLocks noGrp="1"/>
          </p:cNvSpPr>
          <p:nvPr>
            <p:ph type="title"/>
          </p:nvPr>
        </p:nvSpPr>
        <p:spPr/>
        <p:txBody>
          <a:bodyPr/>
          <a:lstStyle/>
          <a:p>
            <a:r>
              <a:rPr lang="en-US" dirty="0"/>
              <a:t>What background areas are checked?</a:t>
            </a:r>
          </a:p>
        </p:txBody>
      </p:sp>
      <p:sp>
        <p:nvSpPr>
          <p:cNvPr id="3" name="Content Placeholder 2">
            <a:extLst>
              <a:ext uri="{FF2B5EF4-FFF2-40B4-BE49-F238E27FC236}">
                <a16:creationId xmlns:a16="http://schemas.microsoft.com/office/drawing/2014/main" id="{AEF65578-4183-AE44-98F0-534483DDEE21}"/>
              </a:ext>
            </a:extLst>
          </p:cNvPr>
          <p:cNvSpPr>
            <a:spLocks noGrp="1"/>
          </p:cNvSpPr>
          <p:nvPr>
            <p:ph idx="1"/>
          </p:nvPr>
        </p:nvSpPr>
        <p:spPr>
          <a:xfrm>
            <a:off x="838200" y="1825625"/>
            <a:ext cx="10515600" cy="3948451"/>
          </a:xfrm>
        </p:spPr>
        <p:txBody>
          <a:bodyPr>
            <a:normAutofit fontScale="92500" lnSpcReduction="20000"/>
          </a:bodyPr>
          <a:lstStyle/>
          <a:p>
            <a:r>
              <a:rPr lang="en-US" dirty="0"/>
              <a:t>Your employment history</a:t>
            </a:r>
          </a:p>
          <a:p>
            <a:r>
              <a:rPr lang="en-US" dirty="0"/>
              <a:t>Education</a:t>
            </a:r>
          </a:p>
          <a:p>
            <a:r>
              <a:rPr lang="en-US" dirty="0"/>
              <a:t>Reference checks</a:t>
            </a:r>
          </a:p>
          <a:p>
            <a:r>
              <a:rPr lang="en-US" dirty="0"/>
              <a:t>Your military service record</a:t>
            </a:r>
          </a:p>
          <a:p>
            <a:r>
              <a:rPr lang="en-US" dirty="0"/>
              <a:t>Foreign connections, activities, and travel</a:t>
            </a:r>
          </a:p>
          <a:p>
            <a:r>
              <a:rPr lang="en-US" dirty="0"/>
              <a:t>Your financial history</a:t>
            </a:r>
          </a:p>
          <a:p>
            <a:r>
              <a:rPr lang="en-US" dirty="0"/>
              <a:t>Your police records (if any)</a:t>
            </a:r>
          </a:p>
          <a:p>
            <a:r>
              <a:rPr lang="en-US" dirty="0"/>
              <a:t>Drug and alcohol abuse (if any)</a:t>
            </a:r>
          </a:p>
          <a:p>
            <a:r>
              <a:rPr lang="en-US" dirty="0"/>
              <a:t>Psychological conditions (if any)</a:t>
            </a:r>
          </a:p>
        </p:txBody>
      </p:sp>
    </p:spTree>
    <p:extLst>
      <p:ext uri="{BB962C8B-B14F-4D97-AF65-F5344CB8AC3E}">
        <p14:creationId xmlns:p14="http://schemas.microsoft.com/office/powerpoint/2010/main" val="2479741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4837</TotalTime>
  <Words>1340</Words>
  <Application>Microsoft Macintosh PowerPoint</Application>
  <PresentationFormat>Widescreen</PresentationFormat>
  <Paragraphs>111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Open Sans</vt:lpstr>
      <vt:lpstr>Office Theme</vt:lpstr>
      <vt:lpstr>Personnel Security Overview</vt:lpstr>
      <vt:lpstr>What is a security clearance?</vt:lpstr>
      <vt:lpstr>What is classified Information</vt:lpstr>
      <vt:lpstr>Why do we need national security eligibility determinations</vt:lpstr>
      <vt:lpstr>Special Sensitive Positions</vt:lpstr>
      <vt:lpstr>What does SCI mean?</vt:lpstr>
      <vt:lpstr>Security Clearance Investigation Process</vt:lpstr>
      <vt:lpstr>Personnel Vetting Process</vt:lpstr>
      <vt:lpstr>What background areas are checked?</vt:lpstr>
      <vt:lpstr>What happens when the investigation is complete?</vt:lpstr>
      <vt:lpstr>The 13 National Security Adjudicative Guidelines</vt:lpstr>
      <vt:lpstr>How long does the eligibility process take</vt:lpstr>
      <vt:lpstr>Helpful tips for completing your paperwork</vt:lpstr>
      <vt:lpstr>Helpful tips for completing your paperwork</vt:lpstr>
      <vt:lpstr>Polygraph Requirement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Security in the 21st Century: Challenges for Academia</dc:title>
  <dc:creator>Kevin Gamache</dc:creator>
  <cp:lastModifiedBy>Gamache, Kevin R</cp:lastModifiedBy>
  <cp:revision>26</cp:revision>
  <cp:lastPrinted>2021-02-11T23:02:50Z</cp:lastPrinted>
  <dcterms:created xsi:type="dcterms:W3CDTF">2020-10-05T00:14:44Z</dcterms:created>
  <dcterms:modified xsi:type="dcterms:W3CDTF">2021-02-11T23:03:48Z</dcterms:modified>
</cp:coreProperties>
</file>